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15"/>
  </p:notesMasterIdLst>
  <p:sldIdLst>
    <p:sldId id="256" r:id="rId3"/>
    <p:sldId id="257" r:id="rId4"/>
    <p:sldId id="258" r:id="rId5"/>
    <p:sldId id="282" r:id="rId6"/>
    <p:sldId id="276" r:id="rId7"/>
    <p:sldId id="275" r:id="rId8"/>
    <p:sldId id="279" r:id="rId9"/>
    <p:sldId id="259" r:id="rId10"/>
    <p:sldId id="280" r:id="rId11"/>
    <p:sldId id="273" r:id="rId12"/>
    <p:sldId id="281" r:id="rId13"/>
    <p:sldId id="270"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0125" autoAdjust="0"/>
  </p:normalViewPr>
  <p:slideViewPr>
    <p:cSldViewPr snapToGrid="0">
      <p:cViewPr varScale="1">
        <p:scale>
          <a:sx n="90" d="100"/>
          <a:sy n="90" d="100"/>
        </p:scale>
        <p:origin x="1020" y="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jpg>
</file>

<file path=ppt/media/image2.jp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81380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b="1" dirty="0"/>
              <a:t>Polylactic Acid (PLA)</a:t>
            </a:r>
          </a:p>
          <a:p>
            <a:pPr lvl="0" rtl="0">
              <a:spcBef>
                <a:spcPts val="0"/>
              </a:spcBef>
              <a:buNone/>
            </a:pPr>
            <a:r>
              <a:rPr lang="en-US" b="1" dirty="0"/>
              <a:t>Acrylonitrile butadiene styrene (ABS)</a:t>
            </a: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954115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Shape 23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236" name="Shape 2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35" name="Shape 1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171450" lvl="0" indent="-171450" rtl="0">
              <a:spcBef>
                <a:spcPts val="0"/>
              </a:spcBef>
              <a:buFont typeface="Arial" panose="020B0604020202020204" pitchFamily="34" charset="0"/>
              <a:buChar char="•"/>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171450" lvl="0" indent="-171450" rtl="0">
              <a:spcBef>
                <a:spcPts val="0"/>
              </a:spcBef>
              <a:buFont typeface="Arial" panose="020B0604020202020204" pitchFamily="34" charset="0"/>
              <a:buChar char="•"/>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574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0" i="0" kern="1200" dirty="0">
                <a:solidFill>
                  <a:schemeClr val="tx1"/>
                </a:solidFill>
                <a:effectLst/>
                <a:latin typeface="+mn-lt"/>
                <a:ea typeface="+mn-ea"/>
                <a:cs typeface="+mn-cs"/>
              </a:rPr>
              <a:t>*The HC-06 acts as a serial port through which you can send and receive data. </a:t>
            </a:r>
          </a:p>
          <a:p>
            <a:pPr lvl="0" rtl="0">
              <a:spcBef>
                <a:spcPts val="0"/>
              </a:spcBef>
              <a:buNone/>
            </a:pPr>
            <a:r>
              <a:rPr lang="en-US" sz="1100" b="0" i="0" kern="1200" dirty="0">
                <a:solidFill>
                  <a:schemeClr val="tx1"/>
                </a:solidFill>
                <a:effectLst/>
                <a:latin typeface="+mn-lt"/>
                <a:ea typeface="+mn-ea"/>
                <a:cs typeface="+mn-cs"/>
              </a:rPr>
              <a:t>*So using a serial terminal or a Bluetooth customized application on your computer or phone, you can control and monitor your project.</a:t>
            </a:r>
          </a:p>
          <a:p>
            <a:pPr marL="0" marR="0" lvl="0" indent="0" algn="l" defTabSz="914400" rtl="0" eaLnBrk="1" fontAlgn="auto" latinLnBrk="0" hangingPunct="1">
              <a:lnSpc>
                <a:spcPct val="100000"/>
              </a:lnSpc>
              <a:spcBef>
                <a:spcPts val="0"/>
              </a:spcBef>
              <a:spcAft>
                <a:spcPts val="0"/>
              </a:spcAft>
              <a:buClrTx/>
              <a:buSzPct val="100000"/>
              <a:buFontTx/>
              <a:buNone/>
              <a:tabLst/>
              <a:defRPr/>
            </a:pPr>
            <a:r>
              <a:rPr lang="en-US" dirty="0"/>
              <a:t>*</a:t>
            </a:r>
            <a:r>
              <a:rPr lang="en-US" sz="1100" b="0" i="0" kern="1200" dirty="0">
                <a:solidFill>
                  <a:schemeClr val="tx1"/>
                </a:solidFill>
                <a:effectLst/>
                <a:latin typeface="+mn-lt"/>
                <a:ea typeface="+mn-ea"/>
                <a:cs typeface="+mn-cs"/>
              </a:rPr>
              <a:t>HC06 functions only as slave to a microcontroller</a:t>
            </a:r>
          </a:p>
          <a:p>
            <a:pPr lvl="0" rtl="0">
              <a:spcBef>
                <a:spcPts val="0"/>
              </a:spcBef>
              <a:buNone/>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3865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lang="en-US" sz="8800"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82311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lang="en-US" sz="8800"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532594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b="1" dirty="0"/>
              <a:t>Polylactic Acid (PLA)</a:t>
            </a:r>
          </a:p>
          <a:p>
            <a:pPr lvl="0" rtl="0">
              <a:spcBef>
                <a:spcPts val="0"/>
              </a:spcBef>
              <a:buNone/>
            </a:pPr>
            <a:r>
              <a:rPr lang="en-US" b="1" dirty="0"/>
              <a:t>Acrylonitrile butadiene styrene (ABS)</a:t>
            </a: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lang="en-US" sz="8800"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7156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wrap="square"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wrap="square"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685800" y="1597819"/>
            <a:ext cx="7772400" cy="11025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8" name="Shape 58"/>
          <p:cNvSpPr txBox="1">
            <a:spLocks noGrp="1"/>
          </p:cNvSpPr>
          <p:nvPr>
            <p:ph type="subTitle" idx="1"/>
          </p:nvPr>
        </p:nvSpPr>
        <p:spPr>
          <a:xfrm>
            <a:off x="1371600" y="2914650"/>
            <a:ext cx="6400800" cy="1314300"/>
          </a:xfrm>
          <a:prstGeom prst="rect">
            <a:avLst/>
          </a:prstGeom>
          <a:noFill/>
          <a:ln>
            <a:noFill/>
          </a:ln>
        </p:spPr>
        <p:txBody>
          <a:bodyPr wrap="square"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59" name="Shape 59"/>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64" name="Shape 64"/>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722313" y="3305176"/>
            <a:ext cx="7772400" cy="1021500"/>
          </a:xfrm>
          <a:prstGeom prst="rect">
            <a:avLst/>
          </a:prstGeom>
          <a:noFill/>
          <a:ln>
            <a:noFill/>
          </a:ln>
        </p:spPr>
        <p:txBody>
          <a:bodyPr wrap="square" lIns="91425" tIns="91425" rIns="91425" bIns="91425" anchor="t" anchorCtr="0"/>
          <a:lstStyle>
            <a:lvl1pPr marL="0" marR="0" lvl="0" indent="0" algn="l" rtl="0">
              <a:spcBef>
                <a:spcPts val="0"/>
              </a:spcBef>
              <a:buClr>
                <a:schemeClr val="dk1"/>
              </a:buClr>
              <a:buFont typeface="Calibri"/>
              <a:buNone/>
              <a:defRPr sz="4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0" name="Shape 70"/>
          <p:cNvSpPr txBox="1">
            <a:spLocks noGrp="1"/>
          </p:cNvSpPr>
          <p:nvPr>
            <p:ph type="body" idx="1"/>
          </p:nvPr>
        </p:nvSpPr>
        <p:spPr>
          <a:xfrm>
            <a:off x="722313" y="2180035"/>
            <a:ext cx="7772400" cy="1125000"/>
          </a:xfrm>
          <a:prstGeom prst="rect">
            <a:avLst/>
          </a:prstGeom>
          <a:noFill/>
          <a:ln>
            <a:noFill/>
          </a:ln>
        </p:spPr>
        <p:txBody>
          <a:bodyPr wrap="square" lIns="91425" tIns="91425" rIns="91425" bIns="91425" anchor="b" anchorCtr="0"/>
          <a:lstStyle>
            <a:lvl1pPr marL="0" marR="0" lvl="0" indent="0" algn="l"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1pPr>
            <a:lvl2pPr marL="457200" marR="0" lvl="1" indent="0" algn="l" rtl="0">
              <a:spcBef>
                <a:spcPts val="360"/>
              </a:spcBef>
              <a:buClr>
                <a:srgbClr val="888888"/>
              </a:buClr>
              <a:buFont typeface="Arial"/>
              <a:buNone/>
              <a:defRPr sz="1800" b="0" i="0" u="none" strike="noStrike" cap="none">
                <a:solidFill>
                  <a:srgbClr val="888888"/>
                </a:solidFill>
                <a:latin typeface="Calibri"/>
                <a:ea typeface="Calibri"/>
                <a:cs typeface="Calibri"/>
                <a:sym typeface="Calibri"/>
              </a:defRPr>
            </a:lvl2pPr>
            <a:lvl3pPr marL="914400" marR="0" lvl="2" indent="0" algn="l" rtl="0">
              <a:spcBef>
                <a:spcPts val="320"/>
              </a:spcBef>
              <a:buClr>
                <a:srgbClr val="888888"/>
              </a:buClr>
              <a:buFont typeface="Arial"/>
              <a:buNone/>
              <a:defRPr sz="1600" b="0" i="0" u="none" strike="noStrike" cap="none">
                <a:solidFill>
                  <a:srgbClr val="888888"/>
                </a:solidFill>
                <a:latin typeface="Calibri"/>
                <a:ea typeface="Calibri"/>
                <a:cs typeface="Calibri"/>
                <a:sym typeface="Calibri"/>
              </a:defRPr>
            </a:lvl3pPr>
            <a:lvl4pPr marL="1371600" marR="0" lvl="3"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6" name="Shape 76"/>
          <p:cNvSpPr txBox="1">
            <a:spLocks noGrp="1"/>
          </p:cNvSpPr>
          <p:nvPr>
            <p:ph type="body" idx="1"/>
          </p:nvPr>
        </p:nvSpPr>
        <p:spPr>
          <a:xfrm>
            <a:off x="457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body" idx="2"/>
          </p:nvPr>
        </p:nvSpPr>
        <p:spPr>
          <a:xfrm>
            <a:off x="4648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83" name="Shape 83"/>
          <p:cNvSpPr txBox="1">
            <a:spLocks noGrp="1"/>
          </p:cNvSpPr>
          <p:nvPr>
            <p:ph type="body" idx="1"/>
          </p:nvPr>
        </p:nvSpPr>
        <p:spPr>
          <a:xfrm>
            <a:off x="457200" y="1151335"/>
            <a:ext cx="4040100" cy="479700"/>
          </a:xfrm>
          <a:prstGeom prst="rect">
            <a:avLst/>
          </a:prstGeom>
          <a:noFill/>
          <a:ln>
            <a:noFill/>
          </a:ln>
        </p:spPr>
        <p:txBody>
          <a:bodyPr wrap="square"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4" name="Shape 84"/>
          <p:cNvSpPr txBox="1">
            <a:spLocks noGrp="1"/>
          </p:cNvSpPr>
          <p:nvPr>
            <p:ph type="body" idx="2"/>
          </p:nvPr>
        </p:nvSpPr>
        <p:spPr>
          <a:xfrm>
            <a:off x="457200" y="1631156"/>
            <a:ext cx="4040100" cy="2963400"/>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5" name="Shape 85"/>
          <p:cNvSpPr txBox="1">
            <a:spLocks noGrp="1"/>
          </p:cNvSpPr>
          <p:nvPr>
            <p:ph type="body" idx="3"/>
          </p:nvPr>
        </p:nvSpPr>
        <p:spPr>
          <a:xfrm>
            <a:off x="4645026" y="1151335"/>
            <a:ext cx="4041900" cy="479700"/>
          </a:xfrm>
          <a:prstGeom prst="rect">
            <a:avLst/>
          </a:prstGeom>
          <a:noFill/>
          <a:ln>
            <a:noFill/>
          </a:ln>
        </p:spPr>
        <p:txBody>
          <a:bodyPr wrap="square"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6" name="Shape 86"/>
          <p:cNvSpPr txBox="1">
            <a:spLocks noGrp="1"/>
          </p:cNvSpPr>
          <p:nvPr>
            <p:ph type="body" idx="4"/>
          </p:nvPr>
        </p:nvSpPr>
        <p:spPr>
          <a:xfrm>
            <a:off x="4645026" y="1631156"/>
            <a:ext cx="4041900" cy="2963400"/>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7" name="Shape 87"/>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8" name="Shape 88"/>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9" name="Shape 89"/>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92" name="Shape 9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3" name="Shape 9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4" name="Shape 9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5"/>
        <p:cNvGrpSpPr/>
        <p:nvPr/>
      </p:nvGrpSpPr>
      <p:grpSpPr>
        <a:xfrm>
          <a:off x="0" y="0"/>
          <a:ext cx="0" cy="0"/>
          <a:chOff x="0" y="0"/>
          <a:chExt cx="0" cy="0"/>
        </a:xfrm>
      </p:grpSpPr>
      <p:sp>
        <p:nvSpPr>
          <p:cNvPr id="96" name="Shape 9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7" name="Shape 9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8" name="Shape 9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57201" y="204787"/>
            <a:ext cx="3008400" cy="8715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1" name="Shape 101"/>
          <p:cNvSpPr txBox="1">
            <a:spLocks noGrp="1"/>
          </p:cNvSpPr>
          <p:nvPr>
            <p:ph type="body" idx="1"/>
          </p:nvPr>
        </p:nvSpPr>
        <p:spPr>
          <a:xfrm>
            <a:off x="3575050" y="204788"/>
            <a:ext cx="5111700" cy="43899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2" name="Shape 102"/>
          <p:cNvSpPr txBox="1">
            <a:spLocks noGrp="1"/>
          </p:cNvSpPr>
          <p:nvPr>
            <p:ph type="body" idx="2"/>
          </p:nvPr>
        </p:nvSpPr>
        <p:spPr>
          <a:xfrm>
            <a:off x="457201" y="1076326"/>
            <a:ext cx="3008400" cy="35184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03" name="Shape 10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4" name="Shape 10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5" name="Shape 10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wrap="square"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1792288" y="3600450"/>
            <a:ext cx="5486400" cy="4251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8" name="Shape 108"/>
          <p:cNvSpPr>
            <a:spLocks noGrp="1"/>
          </p:cNvSpPr>
          <p:nvPr>
            <p:ph type="pic" idx="2"/>
          </p:nvPr>
        </p:nvSpPr>
        <p:spPr>
          <a:xfrm>
            <a:off x="1792288" y="459581"/>
            <a:ext cx="5486400" cy="3086100"/>
          </a:xfrm>
          <a:prstGeom prst="rect">
            <a:avLst/>
          </a:prstGeom>
          <a:noFill/>
          <a:ln>
            <a:noFill/>
          </a:ln>
        </p:spPr>
        <p:txBody>
          <a:bodyPr wrap="square"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9" name="Shape 109"/>
          <p:cNvSpPr txBox="1">
            <a:spLocks noGrp="1"/>
          </p:cNvSpPr>
          <p:nvPr>
            <p:ph type="body" idx="1"/>
          </p:nvPr>
        </p:nvSpPr>
        <p:spPr>
          <a:xfrm>
            <a:off x="1792288" y="4025503"/>
            <a:ext cx="5486400" cy="6036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10" name="Shape 110"/>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1" name="Shape 111"/>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2" name="Shape 112"/>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15" name="Shape 115"/>
          <p:cNvSpPr txBox="1">
            <a:spLocks noGrp="1"/>
          </p:cNvSpPr>
          <p:nvPr>
            <p:ph type="body" idx="1"/>
          </p:nvPr>
        </p:nvSpPr>
        <p:spPr>
          <a:xfrm rot="5400000">
            <a:off x="2874750" y="-1217399"/>
            <a:ext cx="3394500" cy="82296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6" name="Shape 11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7" name="Shape 11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8" name="Shape 11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rot="5400000">
            <a:off x="6012600" y="771581"/>
            <a:ext cx="3291000" cy="20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21" name="Shape 121"/>
          <p:cNvSpPr txBox="1">
            <a:spLocks noGrp="1"/>
          </p:cNvSpPr>
          <p:nvPr>
            <p:ph type="body" idx="1"/>
          </p:nvPr>
        </p:nvSpPr>
        <p:spPr>
          <a:xfrm rot="5400000">
            <a:off x="1821600" y="-1209619"/>
            <a:ext cx="3291000" cy="60198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2" name="Shape 12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3" name="Shape 12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4" name="Shape 12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wrap="square"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wrap="square"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wrap="square"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3">
            <a:alphaModFix/>
          </a:blip>
          <a:stretch>
            <a:fillRect/>
          </a:stretch>
        </a:blip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2" name="Shape 52"/>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8"/>
        <p:cNvGrpSpPr/>
        <p:nvPr/>
      </p:nvGrpSpPr>
      <p:grpSpPr>
        <a:xfrm>
          <a:off x="0" y="0"/>
          <a:ext cx="0" cy="0"/>
          <a:chOff x="0" y="0"/>
          <a:chExt cx="0" cy="0"/>
        </a:xfrm>
      </p:grpSpPr>
      <p:sp>
        <p:nvSpPr>
          <p:cNvPr id="129" name="Shape 129"/>
          <p:cNvSpPr txBox="1">
            <a:spLocks noGrp="1"/>
          </p:cNvSpPr>
          <p:nvPr>
            <p:ph type="ctrTitle"/>
          </p:nvPr>
        </p:nvSpPr>
        <p:spPr>
          <a:xfrm>
            <a:off x="659672" y="1221600"/>
            <a:ext cx="7772400" cy="11025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Robotics is Fun</a:t>
            </a:r>
            <a:endParaRPr lang="en" dirty="0">
              <a:solidFill>
                <a:srgbClr val="FFFFFF"/>
              </a:solidFill>
            </a:endParaRPr>
          </a:p>
        </p:txBody>
      </p:sp>
      <p:sp>
        <p:nvSpPr>
          <p:cNvPr id="130" name="Shape 130"/>
          <p:cNvSpPr txBox="1">
            <a:spLocks noGrp="1"/>
          </p:cNvSpPr>
          <p:nvPr>
            <p:ph type="subTitle" idx="1"/>
          </p:nvPr>
        </p:nvSpPr>
        <p:spPr>
          <a:xfrm>
            <a:off x="1371600" y="2914650"/>
            <a:ext cx="6400800" cy="1314300"/>
          </a:xfrm>
          <a:prstGeom prst="rect">
            <a:avLst/>
          </a:prstGeom>
        </p:spPr>
        <p:txBody>
          <a:bodyPr wrap="square" lIns="91425" tIns="91425" rIns="91425" bIns="91425" anchor="t" anchorCtr="0">
            <a:noAutofit/>
          </a:bodyPr>
          <a:lstStyle/>
          <a:p>
            <a:pPr marL="0" lvl="0" indent="0" rtl="0">
              <a:spcBef>
                <a:spcPts val="0"/>
              </a:spcBef>
              <a:buNone/>
            </a:pPr>
            <a:r>
              <a:rPr lang="en" sz="1800" dirty="0">
                <a:solidFill>
                  <a:srgbClr val="FFFFFF"/>
                </a:solidFill>
              </a:rPr>
              <a:t>Presented By  </a:t>
            </a:r>
          </a:p>
          <a:p>
            <a:pPr marL="0" lvl="0" indent="0" rtl="0">
              <a:spcBef>
                <a:spcPts val="0"/>
              </a:spcBef>
              <a:buNone/>
            </a:pPr>
            <a:r>
              <a:rPr lang="en" sz="1800" dirty="0">
                <a:solidFill>
                  <a:srgbClr val="FFFFFF"/>
                </a:solidFill>
              </a:rPr>
              <a:t>The Assembly Team</a:t>
            </a:r>
          </a:p>
        </p:txBody>
      </p:sp>
      <p:sp>
        <p:nvSpPr>
          <p:cNvPr id="2" name="AutoShape 2" descr="Image result for smart phone clip art">
            <a:extLst>
              <a:ext uri="{FF2B5EF4-FFF2-40B4-BE49-F238E27FC236}">
                <a16:creationId xmlns:a16="http://schemas.microsoft.com/office/drawing/2014/main" id="{5CE146E8-D995-479E-AB98-A501A820ADD0}"/>
              </a:ext>
            </a:extLst>
          </p:cNvPr>
          <p:cNvSpPr>
            <a:spLocks noChangeAspect="1" noChangeArrowheads="1"/>
          </p:cNvSpPr>
          <p:nvPr/>
        </p:nvSpPr>
        <p:spPr bwMode="auto">
          <a:xfrm>
            <a:off x="1466192" y="2350284"/>
            <a:ext cx="1878665" cy="187866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descr="Image result for smart phone clip art">
            <a:extLst>
              <a:ext uri="{FF2B5EF4-FFF2-40B4-BE49-F238E27FC236}">
                <a16:creationId xmlns:a16="http://schemas.microsoft.com/office/drawing/2014/main" id="{80AC078B-D2E7-49BC-9108-2A56E59D202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3" name="Title 2">
            <a:extLst>
              <a:ext uri="{FF2B5EF4-FFF2-40B4-BE49-F238E27FC236}">
                <a16:creationId xmlns:a16="http://schemas.microsoft.com/office/drawing/2014/main" id="{61C7F9C7-95DC-4100-80D8-B94A3525F921}"/>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4977372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6" name="Rectangle 5">
            <a:extLst>
              <a:ext uri="{FF2B5EF4-FFF2-40B4-BE49-F238E27FC236}">
                <a16:creationId xmlns:a16="http://schemas.microsoft.com/office/drawing/2014/main" id="{D5F1FA8E-0F23-4B92-8B5A-58CE38BFECC5}"/>
              </a:ext>
            </a:extLst>
          </p:cNvPr>
          <p:cNvSpPr/>
          <p:nvPr/>
        </p:nvSpPr>
        <p:spPr>
          <a:xfrm>
            <a:off x="2461486" y="2417862"/>
            <a:ext cx="4221027" cy="307777"/>
          </a:xfrm>
          <a:prstGeom prst="rect">
            <a:avLst/>
          </a:prstGeom>
        </p:spPr>
        <p:txBody>
          <a:bodyPr wrap="none">
            <a:spAutoFit/>
          </a:bodyPr>
          <a:lstStyle/>
          <a:p>
            <a:r>
              <a:rPr lang="en-US" dirty="0"/>
              <a:t>https://www.youtube.com/watch?v=TL62txWNFMY</a:t>
            </a:r>
          </a:p>
        </p:txBody>
      </p:sp>
      <p:sp>
        <p:nvSpPr>
          <p:cNvPr id="3" name="Title 2">
            <a:extLst>
              <a:ext uri="{FF2B5EF4-FFF2-40B4-BE49-F238E27FC236}">
                <a16:creationId xmlns:a16="http://schemas.microsoft.com/office/drawing/2014/main" id="{DED4A706-768C-4AF9-8B8C-D7B971451493}"/>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472091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7"/>
        <p:cNvGrpSpPr/>
        <p:nvPr/>
      </p:nvGrpSpPr>
      <p:grpSpPr>
        <a:xfrm>
          <a:off x="0" y="0"/>
          <a:ext cx="0" cy="0"/>
          <a:chOff x="0" y="0"/>
          <a:chExt cx="0" cy="0"/>
        </a:xfrm>
      </p:grpSpPr>
      <p:sp>
        <p:nvSpPr>
          <p:cNvPr id="238" name="Shape 238"/>
          <p:cNvSpPr txBox="1">
            <a:spLocks noGrp="1"/>
          </p:cNvSpPr>
          <p:nvPr>
            <p:ph type="title"/>
          </p:nvPr>
        </p:nvSpPr>
        <p:spPr>
          <a:xfrm>
            <a:off x="1259676" y="205979"/>
            <a:ext cx="6770700" cy="857400"/>
          </a:xfrm>
          <a:prstGeom prst="rect">
            <a:avLst/>
          </a:prstGeom>
          <a:noFill/>
          <a:ln>
            <a:noFill/>
          </a:ln>
        </p:spPr>
        <p:txBody>
          <a:bodyPr wrap="square" lIns="91425" tIns="45700" rIns="91425" bIns="45700" anchor="ctr" anchorCtr="0">
            <a:noAutofit/>
          </a:bodyPr>
          <a:lstStyle/>
          <a:p>
            <a:pPr marL="1828800" marR="0" lvl="0" indent="0" algn="l" rtl="0">
              <a:spcBef>
                <a:spcPts val="0"/>
              </a:spcBef>
              <a:buClr>
                <a:schemeClr val="dk1"/>
              </a:buClr>
              <a:buSzPct val="25000"/>
              <a:buFont typeface="Calibri"/>
              <a:buNone/>
            </a:pPr>
            <a:r>
              <a:rPr lang="en" dirty="0">
                <a:solidFill>
                  <a:srgbClr val="FFFFFF"/>
                </a:solidFill>
              </a:rPr>
              <a:t> THANK YOU</a:t>
            </a:r>
          </a:p>
        </p:txBody>
      </p:sp>
      <p:sp>
        <p:nvSpPr>
          <p:cNvPr id="239" name="Shape 239"/>
          <p:cNvSpPr txBox="1">
            <a:spLocks noGrp="1"/>
          </p:cNvSpPr>
          <p:nvPr>
            <p:ph type="body" idx="1"/>
          </p:nvPr>
        </p:nvSpPr>
        <p:spPr>
          <a:xfrm>
            <a:off x="457200" y="1151335"/>
            <a:ext cx="4040100" cy="479700"/>
          </a:xfrm>
          <a:prstGeom prst="rect">
            <a:avLst/>
          </a:prstGeom>
          <a:noFill/>
          <a:ln>
            <a:noFill/>
          </a:ln>
        </p:spPr>
        <p:txBody>
          <a:bodyPr wrap="square" lIns="91425" tIns="45700" rIns="91425" bIns="45700" anchor="b" anchorCtr="0">
            <a:noAutofit/>
          </a:bodyPr>
          <a:lstStyle/>
          <a:p>
            <a:pPr marL="0" marR="0" lvl="0" indent="0" algn="l" rtl="0">
              <a:spcBef>
                <a:spcPts val="0"/>
              </a:spcBef>
              <a:buClr>
                <a:schemeClr val="dk1"/>
              </a:buClr>
              <a:buSzPct val="25000"/>
              <a:buFont typeface="Arial"/>
              <a:buNone/>
            </a:pPr>
            <a:endParaRPr sz="2400" b="1" i="0" u="none" strike="noStrike" cap="none" dirty="0">
              <a:solidFill>
                <a:schemeClr val="dk1"/>
              </a:solidFill>
              <a:latin typeface="Calibri"/>
              <a:ea typeface="Calibri"/>
              <a:cs typeface="Calibri"/>
              <a:sym typeface="Calibri"/>
            </a:endParaRPr>
          </a:p>
        </p:txBody>
      </p:sp>
      <p:sp>
        <p:nvSpPr>
          <p:cNvPr id="240" name="Shape 240"/>
          <p:cNvSpPr txBox="1">
            <a:spLocks noGrp="1"/>
          </p:cNvSpPr>
          <p:nvPr>
            <p:ph type="body" idx="2"/>
          </p:nvPr>
        </p:nvSpPr>
        <p:spPr>
          <a:xfrm>
            <a:off x="457200" y="1631156"/>
            <a:ext cx="4040100" cy="2963400"/>
          </a:xfrm>
          <a:prstGeom prst="rect">
            <a:avLst/>
          </a:prstGeom>
          <a:noFill/>
          <a:ln>
            <a:noFill/>
          </a:ln>
        </p:spPr>
        <p:txBody>
          <a:bodyPr wrap="square" lIns="91425" tIns="45700" rIns="91425" bIns="45700" anchor="t" anchorCtr="0">
            <a:noAutofit/>
          </a:bodyPr>
          <a:lstStyle/>
          <a:p>
            <a:pPr marL="342900" marR="0" lvl="0" indent="-342900" algn="l" rtl="0">
              <a:spcBef>
                <a:spcPts val="0"/>
              </a:spcBef>
              <a:buClr>
                <a:schemeClr val="dk1"/>
              </a:buClr>
              <a:buSzPct val="100000"/>
              <a:buFont typeface="Arial"/>
              <a:buNone/>
            </a:pPr>
            <a:endParaRPr sz="2400" b="0" i="0" u="none" strike="noStrike" cap="none">
              <a:solidFill>
                <a:schemeClr val="dk1"/>
              </a:solidFill>
              <a:latin typeface="Calibri"/>
              <a:ea typeface="Calibri"/>
              <a:cs typeface="Calibri"/>
              <a:sym typeface="Calibri"/>
            </a:endParaRPr>
          </a:p>
        </p:txBody>
      </p:sp>
      <p:sp>
        <p:nvSpPr>
          <p:cNvPr id="241" name="Shape 241"/>
          <p:cNvSpPr txBox="1">
            <a:spLocks noGrp="1"/>
          </p:cNvSpPr>
          <p:nvPr>
            <p:ph type="body" idx="3"/>
          </p:nvPr>
        </p:nvSpPr>
        <p:spPr>
          <a:xfrm>
            <a:off x="4645026" y="1151335"/>
            <a:ext cx="4041900" cy="479700"/>
          </a:xfrm>
          <a:prstGeom prst="rect">
            <a:avLst/>
          </a:prstGeom>
          <a:noFill/>
          <a:ln>
            <a:noFill/>
          </a:ln>
        </p:spPr>
        <p:txBody>
          <a:bodyPr wrap="square" lIns="91425" tIns="45700" rIns="91425" bIns="45700" anchor="b" anchorCtr="0">
            <a:noAutofit/>
          </a:bodyPr>
          <a:lstStyle/>
          <a:p>
            <a:pPr marL="0" marR="0" lvl="0" indent="0" algn="l" rtl="0">
              <a:spcBef>
                <a:spcPts val="0"/>
              </a:spcBef>
              <a:buClr>
                <a:schemeClr val="dk1"/>
              </a:buClr>
              <a:buSzPct val="25000"/>
              <a:buFont typeface="Arial"/>
              <a:buNone/>
            </a:pPr>
            <a:endParaRPr sz="2400" b="1" i="0" u="none" strike="noStrike" cap="non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6"/>
        <p:cNvGrpSpPr/>
        <p:nvPr/>
      </p:nvGrpSpPr>
      <p:grpSpPr>
        <a:xfrm>
          <a:off x="0" y="0"/>
          <a:ext cx="0" cy="0"/>
          <a:chOff x="0" y="0"/>
          <a:chExt cx="0" cy="0"/>
        </a:xfrm>
      </p:grpSpPr>
      <p:sp>
        <p:nvSpPr>
          <p:cNvPr id="3" name="Title 2">
            <a:extLst>
              <a:ext uri="{FF2B5EF4-FFF2-40B4-BE49-F238E27FC236}">
                <a16:creationId xmlns:a16="http://schemas.microsoft.com/office/drawing/2014/main" id="{AFA56B2C-ED09-4E24-9376-14014E5158F0}"/>
              </a:ext>
            </a:extLst>
          </p:cNvPr>
          <p:cNvSpPr>
            <a:spLocks noGrp="1"/>
          </p:cNvSpPr>
          <p:nvPr>
            <p:ph type="title"/>
          </p:nvPr>
        </p:nvSpPr>
        <p:spPr/>
        <p:txBody>
          <a:bodyPr/>
          <a:lstStyle/>
          <a:p>
            <a:r>
              <a:rPr lang="en-US" dirty="0">
                <a:solidFill>
                  <a:schemeClr val="bg1"/>
                </a:solidFill>
              </a:rPr>
              <a:t>What is Robotics??</a:t>
            </a:r>
          </a:p>
        </p:txBody>
      </p:sp>
      <p:sp>
        <p:nvSpPr>
          <p:cNvPr id="4" name="TextBox 3">
            <a:extLst>
              <a:ext uri="{FF2B5EF4-FFF2-40B4-BE49-F238E27FC236}">
                <a16:creationId xmlns:a16="http://schemas.microsoft.com/office/drawing/2014/main" id="{82059694-ECDA-4124-B0FE-82AD70ED79CD}"/>
              </a:ext>
            </a:extLst>
          </p:cNvPr>
          <p:cNvSpPr txBox="1"/>
          <p:nvPr/>
        </p:nvSpPr>
        <p:spPr>
          <a:xfrm>
            <a:off x="209107" y="1454692"/>
            <a:ext cx="5582093" cy="2554545"/>
          </a:xfrm>
          <a:prstGeom prst="rect">
            <a:avLst/>
          </a:prstGeom>
          <a:noFill/>
        </p:spPr>
        <p:txBody>
          <a:bodyPr wrap="square" rtlCol="0">
            <a:spAutoFit/>
          </a:bodyPr>
          <a:lstStyle/>
          <a:p>
            <a:r>
              <a:rPr lang="en-US" sz="2000" b="1" dirty="0">
                <a:solidFill>
                  <a:schemeClr val="bg1"/>
                </a:solidFill>
              </a:rPr>
              <a:t>Robotics</a:t>
            </a:r>
            <a:r>
              <a:rPr lang="en-US" sz="2000" dirty="0">
                <a:solidFill>
                  <a:schemeClr val="bg1"/>
                </a:solidFill>
              </a:rPr>
              <a:t> is an interdisciplinary branch of engineering and science that includes mechanical engineering, electrical engineering, computer science, and others. Robotics deals with the design, construction, operation, and use of robots, as well as computer systems for their control, sensory feedback, and information processing.</a:t>
            </a:r>
          </a:p>
        </p:txBody>
      </p:sp>
      <p:pic>
        <p:nvPicPr>
          <p:cNvPr id="6" name="Picture 5">
            <a:extLst>
              <a:ext uri="{FF2B5EF4-FFF2-40B4-BE49-F238E27FC236}">
                <a16:creationId xmlns:a16="http://schemas.microsoft.com/office/drawing/2014/main" id="{4ECA1E44-365C-4BF5-AB0C-E4C24003B263}"/>
              </a:ext>
            </a:extLst>
          </p:cNvPr>
          <p:cNvPicPr>
            <a:picLocks noChangeAspect="1"/>
          </p:cNvPicPr>
          <p:nvPr/>
        </p:nvPicPr>
        <p:blipFill>
          <a:blip r:embed="rId4"/>
          <a:stretch>
            <a:fillRect/>
          </a:stretch>
        </p:blipFill>
        <p:spPr>
          <a:xfrm>
            <a:off x="6496493" y="903164"/>
            <a:ext cx="2438400" cy="3657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648586" y="2143050"/>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History</a:t>
            </a:r>
            <a:endParaRPr lang="en" dirty="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pic>
        <p:nvPicPr>
          <p:cNvPr id="3" name="Picture 2">
            <a:extLst>
              <a:ext uri="{FF2B5EF4-FFF2-40B4-BE49-F238E27FC236}">
                <a16:creationId xmlns:a16="http://schemas.microsoft.com/office/drawing/2014/main" id="{8A467FFE-5801-42E4-9777-9E7F525485CE}"/>
              </a:ext>
            </a:extLst>
          </p:cNvPr>
          <p:cNvPicPr>
            <a:picLocks noChangeAspect="1"/>
          </p:cNvPicPr>
          <p:nvPr/>
        </p:nvPicPr>
        <p:blipFill>
          <a:blip r:embed="rId4"/>
          <a:stretch>
            <a:fillRect/>
          </a:stretch>
        </p:blipFill>
        <p:spPr>
          <a:xfrm>
            <a:off x="1348563" y="647788"/>
            <a:ext cx="6446874" cy="3586074"/>
          </a:xfrm>
          <a:prstGeom prst="rect">
            <a:avLst/>
          </a:prstGeom>
        </p:spPr>
      </p:pic>
    </p:spTree>
    <p:extLst>
      <p:ext uri="{BB962C8B-B14F-4D97-AF65-F5344CB8AC3E}">
        <p14:creationId xmlns:p14="http://schemas.microsoft.com/office/powerpoint/2010/main" val="3376824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3" name="Title 2">
            <a:extLst>
              <a:ext uri="{FF2B5EF4-FFF2-40B4-BE49-F238E27FC236}">
                <a16:creationId xmlns:a16="http://schemas.microsoft.com/office/drawing/2014/main" id="{771B067B-E16C-4E45-BB5C-2A9177D4E7C6}"/>
              </a:ext>
            </a:extLst>
          </p:cNvPr>
          <p:cNvSpPr>
            <a:spLocks noGrp="1"/>
          </p:cNvSpPr>
          <p:nvPr>
            <p:ph type="title"/>
          </p:nvPr>
        </p:nvSpPr>
        <p:spPr/>
        <p:txBody>
          <a:bodyPr/>
          <a:lstStyle/>
          <a:p>
            <a:r>
              <a:rPr lang="en-US" dirty="0">
                <a:solidFill>
                  <a:schemeClr val="bg1"/>
                </a:solidFill>
              </a:rPr>
              <a:t>Laws of Robotics</a:t>
            </a:r>
          </a:p>
        </p:txBody>
      </p:sp>
      <p:sp>
        <p:nvSpPr>
          <p:cNvPr id="5" name="TextBox 4">
            <a:extLst>
              <a:ext uri="{FF2B5EF4-FFF2-40B4-BE49-F238E27FC236}">
                <a16:creationId xmlns:a16="http://schemas.microsoft.com/office/drawing/2014/main" id="{75C21FB1-BF9C-4FCA-9A67-E905A1775BF8}"/>
              </a:ext>
            </a:extLst>
          </p:cNvPr>
          <p:cNvSpPr txBox="1"/>
          <p:nvPr/>
        </p:nvSpPr>
        <p:spPr>
          <a:xfrm>
            <a:off x="1562985" y="1339702"/>
            <a:ext cx="5901071" cy="2585323"/>
          </a:xfrm>
          <a:prstGeom prst="rect">
            <a:avLst/>
          </a:prstGeom>
          <a:noFill/>
        </p:spPr>
        <p:txBody>
          <a:bodyPr wrap="square" rtlCol="0">
            <a:spAutoFit/>
          </a:bodyPr>
          <a:lstStyle/>
          <a:p>
            <a:pPr marL="342900" lvl="0" indent="-342900" eaLnBrk="0" fontAlgn="base" hangingPunct="0">
              <a:spcBef>
                <a:spcPct val="0"/>
              </a:spcBef>
              <a:spcAft>
                <a:spcPct val="0"/>
              </a:spcAft>
              <a:buFont typeface="+mj-lt"/>
              <a:buAutoNum type="arabicPeriod"/>
            </a:pPr>
            <a:endParaRPr lang="en-US" altLang="en-US" sz="1800" dirty="0">
              <a:solidFill>
                <a:schemeClr val="bg1"/>
              </a:solidFill>
              <a:latin typeface="Arial" panose="020B0604020202020204" pitchFamily="34" charset="0"/>
            </a:endParaRPr>
          </a:p>
          <a:p>
            <a:pPr marL="342900" lvl="0" indent="-342900" eaLnBrk="0" fontAlgn="base" hangingPunct="0">
              <a:spcBef>
                <a:spcPct val="0"/>
              </a:spcBef>
              <a:spcAft>
                <a:spcPct val="0"/>
              </a:spcAft>
              <a:buFont typeface="+mj-lt"/>
              <a:buAutoNum type="arabicPeriod"/>
            </a:pPr>
            <a:r>
              <a:rPr lang="en-US" altLang="en-US" sz="1800" dirty="0">
                <a:solidFill>
                  <a:schemeClr val="bg1"/>
                </a:solidFill>
                <a:latin typeface="Arial" panose="020B0604020202020204" pitchFamily="34" charset="0"/>
              </a:rPr>
              <a:t>A robot may not injure a human being or, through inaction, allow a human being to come to harm. </a:t>
            </a:r>
          </a:p>
          <a:p>
            <a:pPr marL="342900" lvl="0" indent="-342900" eaLnBrk="0" fontAlgn="base" hangingPunct="0">
              <a:spcBef>
                <a:spcPct val="0"/>
              </a:spcBef>
              <a:spcAft>
                <a:spcPct val="0"/>
              </a:spcAft>
              <a:buFont typeface="+mj-lt"/>
              <a:buAutoNum type="arabicPeriod"/>
            </a:pPr>
            <a:r>
              <a:rPr lang="en-US" altLang="en-US" sz="1800" dirty="0">
                <a:solidFill>
                  <a:schemeClr val="bg1"/>
                </a:solidFill>
                <a:latin typeface="Arial" panose="020B0604020202020204" pitchFamily="34" charset="0"/>
              </a:rPr>
              <a:t>A robot must obey the orders given it by human beings except where such orders would conflict with the First Law. </a:t>
            </a:r>
          </a:p>
          <a:p>
            <a:pPr marL="342900" lvl="0" indent="-342900" eaLnBrk="0" fontAlgn="base" hangingPunct="0">
              <a:spcBef>
                <a:spcPct val="0"/>
              </a:spcBef>
              <a:spcAft>
                <a:spcPct val="0"/>
              </a:spcAft>
              <a:buFont typeface="+mj-lt"/>
              <a:buAutoNum type="arabicPeriod"/>
            </a:pPr>
            <a:r>
              <a:rPr lang="en-US" altLang="en-US" sz="1800" dirty="0">
                <a:solidFill>
                  <a:schemeClr val="bg1"/>
                </a:solidFill>
                <a:latin typeface="Arial" panose="020B0604020202020204" pitchFamily="34" charset="0"/>
              </a:rPr>
              <a:t>A robot must protect its own existence as long as such protection does not conflict with the First or Second Laws. </a:t>
            </a:r>
          </a:p>
        </p:txBody>
      </p:sp>
    </p:spTree>
    <p:extLst>
      <p:ext uri="{BB962C8B-B14F-4D97-AF65-F5344CB8AC3E}">
        <p14:creationId xmlns:p14="http://schemas.microsoft.com/office/powerpoint/2010/main" val="2594980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pic>
        <p:nvPicPr>
          <p:cNvPr id="5" name="Picture 4">
            <a:extLst>
              <a:ext uri="{FF2B5EF4-FFF2-40B4-BE49-F238E27FC236}">
                <a16:creationId xmlns:a16="http://schemas.microsoft.com/office/drawing/2014/main" id="{C27AFCB2-218E-4551-9D1B-134ADAFBAAA3}"/>
              </a:ext>
            </a:extLst>
          </p:cNvPr>
          <p:cNvPicPr>
            <a:picLocks noChangeAspect="1"/>
          </p:cNvPicPr>
          <p:nvPr/>
        </p:nvPicPr>
        <p:blipFill>
          <a:blip r:embed="rId4"/>
          <a:stretch>
            <a:fillRect/>
          </a:stretch>
        </p:blipFill>
        <p:spPr>
          <a:xfrm>
            <a:off x="1616149" y="209115"/>
            <a:ext cx="5911701" cy="4330987"/>
          </a:xfrm>
          <a:prstGeom prst="rect">
            <a:avLst/>
          </a:prstGeom>
        </p:spPr>
      </p:pic>
    </p:spTree>
    <p:extLst>
      <p:ext uri="{BB962C8B-B14F-4D97-AF65-F5344CB8AC3E}">
        <p14:creationId xmlns:p14="http://schemas.microsoft.com/office/powerpoint/2010/main" val="2057820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pic>
        <p:nvPicPr>
          <p:cNvPr id="3" name="Picture 2">
            <a:extLst>
              <a:ext uri="{FF2B5EF4-FFF2-40B4-BE49-F238E27FC236}">
                <a16:creationId xmlns:a16="http://schemas.microsoft.com/office/drawing/2014/main" id="{6E5056D7-79A5-4583-8E0A-0E2443C3761B}"/>
              </a:ext>
            </a:extLst>
          </p:cNvPr>
          <p:cNvPicPr>
            <a:picLocks noChangeAspect="1"/>
          </p:cNvPicPr>
          <p:nvPr/>
        </p:nvPicPr>
        <p:blipFill>
          <a:blip r:embed="rId4"/>
          <a:stretch>
            <a:fillRect/>
          </a:stretch>
        </p:blipFill>
        <p:spPr>
          <a:xfrm>
            <a:off x="2000250" y="0"/>
            <a:ext cx="5548866" cy="4455042"/>
          </a:xfrm>
          <a:prstGeom prst="rect">
            <a:avLst/>
          </a:prstGeom>
        </p:spPr>
      </p:pic>
    </p:spTree>
    <p:extLst>
      <p:ext uri="{BB962C8B-B14F-4D97-AF65-F5344CB8AC3E}">
        <p14:creationId xmlns:p14="http://schemas.microsoft.com/office/powerpoint/2010/main" val="8985847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4" name="Title 3">
            <a:extLst>
              <a:ext uri="{FF2B5EF4-FFF2-40B4-BE49-F238E27FC236}">
                <a16:creationId xmlns:a16="http://schemas.microsoft.com/office/drawing/2014/main" id="{B55BEC59-6838-4FC7-9319-C4BA03F15FD4}"/>
              </a:ext>
            </a:extLst>
          </p:cNvPr>
          <p:cNvSpPr>
            <a:spLocks noGrp="1"/>
          </p:cNvSpPr>
          <p:nvPr>
            <p:ph type="title"/>
          </p:nvPr>
        </p:nvSpPr>
        <p:spPr>
          <a:xfrm>
            <a:off x="546410" y="1934418"/>
            <a:ext cx="8229600" cy="857400"/>
          </a:xfrm>
        </p:spPr>
        <p:txBody>
          <a:bodyPr/>
          <a:lstStyle/>
          <a:p>
            <a:r>
              <a:rPr lang="en-US" dirty="0">
                <a:solidFill>
                  <a:schemeClr val="bg1"/>
                </a:solidFill>
              </a:rPr>
              <a:t>Let’s Start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4" name="Title 3">
            <a:extLst>
              <a:ext uri="{FF2B5EF4-FFF2-40B4-BE49-F238E27FC236}">
                <a16:creationId xmlns:a16="http://schemas.microsoft.com/office/drawing/2014/main" id="{5F3335D0-4B99-46B6-BA9C-BB105B2F0FE3}"/>
              </a:ext>
            </a:extLst>
          </p:cNvPr>
          <p:cNvSpPr>
            <a:spLocks noGrp="1"/>
          </p:cNvSpPr>
          <p:nvPr>
            <p:ph type="title"/>
          </p:nvPr>
        </p:nvSpPr>
        <p:spPr/>
        <p:txBody>
          <a:bodyPr/>
          <a:lstStyle/>
          <a:p>
            <a:r>
              <a:rPr lang="en-US" dirty="0">
                <a:solidFill>
                  <a:schemeClr val="bg1"/>
                </a:solidFill>
              </a:rPr>
              <a:t>Components </a:t>
            </a:r>
          </a:p>
        </p:txBody>
      </p:sp>
      <p:pic>
        <p:nvPicPr>
          <p:cNvPr id="5" name="Picture 4">
            <a:extLst>
              <a:ext uri="{FF2B5EF4-FFF2-40B4-BE49-F238E27FC236}">
                <a16:creationId xmlns:a16="http://schemas.microsoft.com/office/drawing/2014/main" id="{5B824E9D-E034-4063-8AB8-F091A0EB8E07}"/>
              </a:ext>
            </a:extLst>
          </p:cNvPr>
          <p:cNvPicPr>
            <a:picLocks noChangeAspect="1"/>
          </p:cNvPicPr>
          <p:nvPr/>
        </p:nvPicPr>
        <p:blipFill>
          <a:blip r:embed="rId4"/>
          <a:stretch>
            <a:fillRect/>
          </a:stretch>
        </p:blipFill>
        <p:spPr>
          <a:xfrm>
            <a:off x="364343" y="1499189"/>
            <a:ext cx="1952227" cy="1952227"/>
          </a:xfrm>
          <a:prstGeom prst="rect">
            <a:avLst/>
          </a:prstGeom>
        </p:spPr>
      </p:pic>
      <p:pic>
        <p:nvPicPr>
          <p:cNvPr id="7" name="Picture 6">
            <a:extLst>
              <a:ext uri="{FF2B5EF4-FFF2-40B4-BE49-F238E27FC236}">
                <a16:creationId xmlns:a16="http://schemas.microsoft.com/office/drawing/2014/main" id="{EF826E3A-FD43-4932-AF36-04581DE31A9F}"/>
              </a:ext>
            </a:extLst>
          </p:cNvPr>
          <p:cNvPicPr>
            <a:picLocks noChangeAspect="1"/>
          </p:cNvPicPr>
          <p:nvPr/>
        </p:nvPicPr>
        <p:blipFill>
          <a:blip r:embed="rId5"/>
          <a:stretch>
            <a:fillRect/>
          </a:stretch>
        </p:blipFill>
        <p:spPr>
          <a:xfrm>
            <a:off x="6741041" y="1227396"/>
            <a:ext cx="2167713" cy="2167713"/>
          </a:xfrm>
          <a:prstGeom prst="rect">
            <a:avLst/>
          </a:prstGeom>
        </p:spPr>
      </p:pic>
      <p:pic>
        <p:nvPicPr>
          <p:cNvPr id="9" name="Picture 8">
            <a:extLst>
              <a:ext uri="{FF2B5EF4-FFF2-40B4-BE49-F238E27FC236}">
                <a16:creationId xmlns:a16="http://schemas.microsoft.com/office/drawing/2014/main" id="{17226204-C4BF-4672-AB03-AADA541DE187}"/>
              </a:ext>
            </a:extLst>
          </p:cNvPr>
          <p:cNvPicPr>
            <a:picLocks noChangeAspect="1"/>
          </p:cNvPicPr>
          <p:nvPr/>
        </p:nvPicPr>
        <p:blipFill>
          <a:blip r:embed="rId6"/>
          <a:stretch>
            <a:fillRect/>
          </a:stretch>
        </p:blipFill>
        <p:spPr>
          <a:xfrm>
            <a:off x="2509306" y="1316647"/>
            <a:ext cx="4017737" cy="2859290"/>
          </a:xfrm>
          <a:prstGeom prst="rect">
            <a:avLst/>
          </a:prstGeom>
        </p:spPr>
      </p:pic>
    </p:spTree>
    <p:extLst>
      <p:ext uri="{BB962C8B-B14F-4D97-AF65-F5344CB8AC3E}">
        <p14:creationId xmlns:p14="http://schemas.microsoft.com/office/powerpoint/2010/main" val="25737818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2240</TotalTime>
  <Words>228</Words>
  <Application>Microsoft Office PowerPoint</Application>
  <PresentationFormat>On-screen Show (16:9)</PresentationFormat>
  <Paragraphs>22</Paragraphs>
  <Slides>12</Slides>
  <Notes>12</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12</vt:i4>
      </vt:variant>
    </vt:vector>
  </HeadingPairs>
  <TitlesOfParts>
    <vt:vector size="16" baseType="lpstr">
      <vt:lpstr>Arial</vt:lpstr>
      <vt:lpstr>Calibri</vt:lpstr>
      <vt:lpstr>Simple Light</vt:lpstr>
      <vt:lpstr>Office Theme</vt:lpstr>
      <vt:lpstr>Robotics is Fun</vt:lpstr>
      <vt:lpstr>What is Robotics??</vt:lpstr>
      <vt:lpstr>History</vt:lpstr>
      <vt:lpstr>PowerPoint Presentation</vt:lpstr>
      <vt:lpstr>Laws of Robotics</vt:lpstr>
      <vt:lpstr>PowerPoint Presentation</vt:lpstr>
      <vt:lpstr>PowerPoint Presentation</vt:lpstr>
      <vt:lpstr>Let’s Start</vt:lpstr>
      <vt:lpstr>Components </vt:lpstr>
      <vt:lpstr>PowerPoint Presentation</vt:lpstr>
      <vt:lpstr>PowerPoint Presentation</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 Balancing robot</dc:title>
  <dc:creator>mohamed suhail</dc:creator>
  <cp:lastModifiedBy>Saitama</cp:lastModifiedBy>
  <cp:revision>58</cp:revision>
  <dcterms:modified xsi:type="dcterms:W3CDTF">2018-02-19T14:32:19Z</dcterms:modified>
</cp:coreProperties>
</file>